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3" r:id="rId8"/>
    <p:sldId id="264" r:id="rId9"/>
    <p:sldId id="265"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D5AF4B-D9FE-4998-973B-BD4DD65D4E2F}" type="datetimeFigureOut">
              <a:rPr lang="en-US" smtClean="0"/>
              <a:t>10/20/2018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21BD-16D8-4EC0-B2D2-95E37C0658C9}" type="slidenum">
              <a:rPr lang="en-US" smtClean="0"/>
              <a:t>‹#›</a:t>
            </a:fld>
            <a:endParaRPr lang="en-US"/>
          </a:p>
        </p:txBody>
      </p:sp>
    </p:spTree>
    <p:extLst>
      <p:ext uri="{BB962C8B-B14F-4D97-AF65-F5344CB8AC3E}">
        <p14:creationId xmlns:p14="http://schemas.microsoft.com/office/powerpoint/2010/main" val="328163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company operations should align with its strategic plan for</a:t>
            </a:r>
            <a:r>
              <a:rPr lang="en-US" baseline="0" dirty="0" smtClean="0"/>
              <a:t> the objectives to be achieved.</a:t>
            </a:r>
          </a:p>
          <a:p>
            <a:pPr marL="171450" indent="-171450">
              <a:buFont typeface="Arial" panose="020B0604020202020204" pitchFamily="34" charset="0"/>
              <a:buChar char="•"/>
            </a:pPr>
            <a:r>
              <a:rPr lang="en-US" baseline="0" dirty="0" smtClean="0"/>
              <a:t>In cases where they do not match, the strategic plans can be changed to ensure they align with the company’s operations and culture. </a:t>
            </a:r>
          </a:p>
          <a:p>
            <a:pPr marL="171450" indent="-171450">
              <a:buFont typeface="Arial" panose="020B0604020202020204" pitchFamily="34" charset="0"/>
              <a:buChar char="•"/>
            </a:pPr>
            <a:r>
              <a:rPr lang="en-US" baseline="0" dirty="0" smtClean="0"/>
              <a:t>That way, the possibility of achieving the goals will increase and the company will be in a strong position in terms of revenues and profits.</a:t>
            </a:r>
            <a:endParaRPr lang="en-US" dirty="0"/>
          </a:p>
        </p:txBody>
      </p:sp>
      <p:sp>
        <p:nvSpPr>
          <p:cNvPr id="4" name="Slide Number Placeholder 3"/>
          <p:cNvSpPr>
            <a:spLocks noGrp="1"/>
          </p:cNvSpPr>
          <p:nvPr>
            <p:ph type="sldNum" sz="quarter" idx="10"/>
          </p:nvPr>
        </p:nvSpPr>
        <p:spPr/>
        <p:txBody>
          <a:bodyPr/>
          <a:lstStyle/>
          <a:p>
            <a:fld id="{369421BD-16D8-4EC0-B2D2-95E37C0658C9}" type="slidenum">
              <a:rPr lang="en-US" smtClean="0"/>
              <a:t>2</a:t>
            </a:fld>
            <a:endParaRPr lang="en-US"/>
          </a:p>
        </p:txBody>
      </p:sp>
    </p:spTree>
    <p:extLst>
      <p:ext uri="{BB962C8B-B14F-4D97-AF65-F5344CB8AC3E}">
        <p14:creationId xmlns:p14="http://schemas.microsoft.com/office/powerpoint/2010/main" val="1452540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increase the accuracy of performance measurements, an organization</a:t>
            </a:r>
            <a:r>
              <a:rPr lang="en-US" baseline="0" dirty="0" smtClean="0"/>
              <a:t> needs to take the following steps;</a:t>
            </a:r>
          </a:p>
          <a:p>
            <a:pPr marL="228600" indent="-228600">
              <a:buFont typeface="+mj-lt"/>
              <a:buAutoNum type="arabicPeriod"/>
            </a:pPr>
            <a:r>
              <a:rPr lang="en-US" baseline="0" dirty="0" smtClean="0"/>
              <a:t>Identify and perform the strategic measurements from the department level rather than combining the whole organization</a:t>
            </a:r>
          </a:p>
          <a:p>
            <a:pPr marL="228600" indent="-228600">
              <a:buFont typeface="+mj-lt"/>
              <a:buAutoNum type="arabicPeriod"/>
            </a:pPr>
            <a:r>
              <a:rPr lang="en-US" baseline="0" dirty="0" smtClean="0"/>
              <a:t>The right things such as performance outcomes should be the ones to be measured rather than output. They include the benefits that are as a result of work being performed.</a:t>
            </a:r>
          </a:p>
          <a:p>
            <a:pPr marL="228600" indent="-228600">
              <a:buFont typeface="+mj-lt"/>
              <a:buAutoNum type="arabicPeriod"/>
            </a:pPr>
            <a:r>
              <a:rPr lang="en-US" baseline="0" dirty="0" smtClean="0"/>
              <a:t>The performance measuring should be simple so that there is clear and accurate data at the end of the process.</a:t>
            </a:r>
          </a:p>
          <a:p>
            <a:pPr marL="0" indent="0">
              <a:buFont typeface="+mj-lt"/>
              <a:buNone/>
            </a:pPr>
            <a:r>
              <a:rPr lang="en-US" baseline="0" dirty="0" smtClean="0"/>
              <a:t>There are lagging indicators, which confirm performance and they include revenues, inventory turnover, cash on hand, stock price, among others.</a:t>
            </a:r>
            <a:endParaRPr lang="en-US" dirty="0"/>
          </a:p>
        </p:txBody>
      </p:sp>
      <p:sp>
        <p:nvSpPr>
          <p:cNvPr id="4" name="Slide Number Placeholder 3"/>
          <p:cNvSpPr>
            <a:spLocks noGrp="1"/>
          </p:cNvSpPr>
          <p:nvPr>
            <p:ph type="sldNum" sz="quarter" idx="10"/>
          </p:nvPr>
        </p:nvSpPr>
        <p:spPr/>
        <p:txBody>
          <a:bodyPr/>
          <a:lstStyle/>
          <a:p>
            <a:fld id="{369421BD-16D8-4EC0-B2D2-95E37C0658C9}" type="slidenum">
              <a:rPr lang="en-US" smtClean="0"/>
              <a:t>3</a:t>
            </a:fld>
            <a:endParaRPr lang="en-US"/>
          </a:p>
        </p:txBody>
      </p:sp>
    </p:spTree>
    <p:extLst>
      <p:ext uri="{BB962C8B-B14F-4D97-AF65-F5344CB8AC3E}">
        <p14:creationId xmlns:p14="http://schemas.microsoft.com/office/powerpoint/2010/main" val="1357506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Hoosier</a:t>
            </a:r>
            <a:r>
              <a:rPr lang="en-US" baseline="0" dirty="0" smtClean="0"/>
              <a:t> media Inc. experienced declines in its sales and needs and after coming up with correctional strategies, they need to monitor performance.</a:t>
            </a:r>
          </a:p>
          <a:p>
            <a:pPr marL="171450" indent="-171450">
              <a:buFont typeface="Arial" panose="020B0604020202020204" pitchFamily="34" charset="0"/>
              <a:buChar char="•"/>
            </a:pPr>
            <a:r>
              <a:rPr lang="en-US" baseline="0" dirty="0" smtClean="0"/>
              <a:t>Increase in revenues and market shares is a key indicator of </a:t>
            </a:r>
            <a:r>
              <a:rPr lang="en-US" baseline="0" smtClean="0"/>
              <a:t>good performance (Team, 2013). </a:t>
            </a:r>
            <a:r>
              <a:rPr lang="en-US" baseline="0" dirty="0" smtClean="0"/>
              <a:t>A decrease in operational costs is also essential to achieving target revenues.</a:t>
            </a:r>
            <a:endParaRPr lang="en-US" dirty="0"/>
          </a:p>
        </p:txBody>
      </p:sp>
      <p:sp>
        <p:nvSpPr>
          <p:cNvPr id="4" name="Slide Number Placeholder 3"/>
          <p:cNvSpPr>
            <a:spLocks noGrp="1"/>
          </p:cNvSpPr>
          <p:nvPr>
            <p:ph type="sldNum" sz="quarter" idx="10"/>
          </p:nvPr>
        </p:nvSpPr>
        <p:spPr/>
        <p:txBody>
          <a:bodyPr/>
          <a:lstStyle/>
          <a:p>
            <a:fld id="{369421BD-16D8-4EC0-B2D2-95E37C0658C9}" type="slidenum">
              <a:rPr lang="en-US" smtClean="0"/>
              <a:t>4</a:t>
            </a:fld>
            <a:endParaRPr lang="en-US"/>
          </a:p>
        </p:txBody>
      </p:sp>
    </p:spTree>
    <p:extLst>
      <p:ext uri="{BB962C8B-B14F-4D97-AF65-F5344CB8AC3E}">
        <p14:creationId xmlns:p14="http://schemas.microsoft.com/office/powerpoint/2010/main" val="1388227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By a company just stating that they want to "Increase Sales" without a strategy and set objectives may not accomplish the goal. However if they identify that they need to represent three additional territories that is verifiable when accomplished, If you identify you need 6 more sales reps that is verifiable. If you state that with 3 territories and 6 reps you should be able to achieve X amount of sales that is verifiable.</a:t>
            </a:r>
            <a:endParaRPr lang="en-US" dirty="0"/>
          </a:p>
        </p:txBody>
      </p:sp>
      <p:sp>
        <p:nvSpPr>
          <p:cNvPr id="4" name="Slide Number Placeholder 3"/>
          <p:cNvSpPr>
            <a:spLocks noGrp="1"/>
          </p:cNvSpPr>
          <p:nvPr>
            <p:ph type="sldNum" sz="quarter" idx="10"/>
          </p:nvPr>
        </p:nvSpPr>
        <p:spPr/>
        <p:txBody>
          <a:bodyPr/>
          <a:lstStyle/>
          <a:p>
            <a:fld id="{369421BD-16D8-4EC0-B2D2-95E37C0658C9}" type="slidenum">
              <a:rPr lang="en-US" smtClean="0"/>
              <a:t>5</a:t>
            </a:fld>
            <a:endParaRPr lang="en-US"/>
          </a:p>
        </p:txBody>
      </p:sp>
    </p:spTree>
    <p:extLst>
      <p:ext uri="{BB962C8B-B14F-4D97-AF65-F5344CB8AC3E}">
        <p14:creationId xmlns:p14="http://schemas.microsoft.com/office/powerpoint/2010/main" val="1541424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Hoosier</a:t>
            </a:r>
            <a:r>
              <a:rPr lang="en-US" baseline="0" dirty="0" smtClean="0"/>
              <a:t> should adapt to change and as the world is changing, so must Hoosier. </a:t>
            </a:r>
          </a:p>
          <a:p>
            <a:pPr marL="171450" indent="-171450">
              <a:buFont typeface="Arial" panose="020B0604020202020204" pitchFamily="34" charset="0"/>
              <a:buChar char="•"/>
            </a:pPr>
            <a:r>
              <a:rPr lang="en-US" baseline="0" dirty="0" smtClean="0"/>
              <a:t>To increase revenues and profits, the company should adapt to the required changes, which is embracing technology and moving online, to reposition itself for the future.</a:t>
            </a:r>
          </a:p>
        </p:txBody>
      </p:sp>
      <p:sp>
        <p:nvSpPr>
          <p:cNvPr id="4" name="Slide Number Placeholder 3"/>
          <p:cNvSpPr>
            <a:spLocks noGrp="1"/>
          </p:cNvSpPr>
          <p:nvPr>
            <p:ph type="sldNum" sz="quarter" idx="10"/>
          </p:nvPr>
        </p:nvSpPr>
        <p:spPr/>
        <p:txBody>
          <a:bodyPr/>
          <a:lstStyle/>
          <a:p>
            <a:fld id="{369421BD-16D8-4EC0-B2D2-95E37C0658C9}" type="slidenum">
              <a:rPr lang="en-US" smtClean="0"/>
              <a:t>6</a:t>
            </a:fld>
            <a:endParaRPr lang="en-US"/>
          </a:p>
        </p:txBody>
      </p:sp>
    </p:spTree>
    <p:extLst>
      <p:ext uri="{BB962C8B-B14F-4D97-AF65-F5344CB8AC3E}">
        <p14:creationId xmlns:p14="http://schemas.microsoft.com/office/powerpoint/2010/main" val="902527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From the SWOT</a:t>
            </a:r>
            <a:r>
              <a:rPr lang="en-US" baseline="0" dirty="0" smtClean="0"/>
              <a:t> analysis, the opportunities have been identified in the online business, the strategic plan of Hoosier should therefore be formulated in a way that will help Hoosier venture into this market.</a:t>
            </a:r>
          </a:p>
          <a:p>
            <a:pPr marL="171450" indent="-171450">
              <a:buFont typeface="Arial" panose="020B0604020202020204" pitchFamily="34" charset="0"/>
              <a:buChar char="•"/>
            </a:pPr>
            <a:r>
              <a:rPr lang="en-US" baseline="0" dirty="0" smtClean="0"/>
              <a:t>The company should be aggressive when venturing into this market to wade off the high competition. </a:t>
            </a:r>
            <a:endParaRPr lang="en-US" dirty="0"/>
          </a:p>
        </p:txBody>
      </p:sp>
      <p:sp>
        <p:nvSpPr>
          <p:cNvPr id="4" name="Slide Number Placeholder 3"/>
          <p:cNvSpPr>
            <a:spLocks noGrp="1"/>
          </p:cNvSpPr>
          <p:nvPr>
            <p:ph type="sldNum" sz="quarter" idx="10"/>
          </p:nvPr>
        </p:nvSpPr>
        <p:spPr/>
        <p:txBody>
          <a:bodyPr/>
          <a:lstStyle/>
          <a:p>
            <a:fld id="{369421BD-16D8-4EC0-B2D2-95E37C0658C9}" type="slidenum">
              <a:rPr lang="en-US" smtClean="0"/>
              <a:t>7</a:t>
            </a:fld>
            <a:endParaRPr lang="en-US"/>
          </a:p>
        </p:txBody>
      </p:sp>
    </p:spTree>
    <p:extLst>
      <p:ext uri="{BB962C8B-B14F-4D97-AF65-F5344CB8AC3E}">
        <p14:creationId xmlns:p14="http://schemas.microsoft.com/office/powerpoint/2010/main" val="840156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Without</a:t>
            </a:r>
            <a:r>
              <a:rPr lang="en-US" baseline="0" dirty="0" smtClean="0"/>
              <a:t> an action plan, a company cannot achieve its objectives and therefore it is necessary for there to be objectives and ways of achieving them. </a:t>
            </a:r>
          </a:p>
          <a:p>
            <a:pPr marL="171450" indent="-171450">
              <a:buFont typeface="Arial" panose="020B0604020202020204" pitchFamily="34" charset="0"/>
              <a:buChar char="•"/>
            </a:pPr>
            <a:r>
              <a:rPr lang="en-US" baseline="0" dirty="0" smtClean="0"/>
              <a:t>The action plan should be well understood by the employees of the company as they are the ones who are expected to help in its implementation.</a:t>
            </a:r>
          </a:p>
          <a:p>
            <a:pPr marL="171450" indent="-171450">
              <a:buFont typeface="Arial" panose="020B0604020202020204" pitchFamily="34" charset="0"/>
              <a:buChar char="•"/>
            </a:pPr>
            <a:r>
              <a:rPr lang="en-US" baseline="0" dirty="0" smtClean="0"/>
              <a:t>The operations of the company should align with the strategic plan.</a:t>
            </a:r>
            <a:endParaRPr lang="en-US" dirty="0"/>
          </a:p>
        </p:txBody>
      </p:sp>
      <p:sp>
        <p:nvSpPr>
          <p:cNvPr id="4" name="Slide Number Placeholder 3"/>
          <p:cNvSpPr>
            <a:spLocks noGrp="1"/>
          </p:cNvSpPr>
          <p:nvPr>
            <p:ph type="sldNum" sz="quarter" idx="10"/>
          </p:nvPr>
        </p:nvSpPr>
        <p:spPr/>
        <p:txBody>
          <a:bodyPr/>
          <a:lstStyle/>
          <a:p>
            <a:fld id="{369421BD-16D8-4EC0-B2D2-95E37C0658C9}" type="slidenum">
              <a:rPr lang="en-US" smtClean="0"/>
              <a:t>8</a:t>
            </a:fld>
            <a:endParaRPr lang="en-US"/>
          </a:p>
        </p:txBody>
      </p:sp>
    </p:spTree>
    <p:extLst>
      <p:ext uri="{BB962C8B-B14F-4D97-AF65-F5344CB8AC3E}">
        <p14:creationId xmlns:p14="http://schemas.microsoft.com/office/powerpoint/2010/main" val="1843987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Strategic plans is essential to the company achieving its objectives (Hill &amp; Westbrook, 2017). The</a:t>
            </a:r>
            <a:r>
              <a:rPr lang="en-US" baseline="0" dirty="0" smtClean="0"/>
              <a:t> company should therefore have SMART strategic goals.</a:t>
            </a:r>
          </a:p>
          <a:p>
            <a:pPr marL="171450" indent="-171450">
              <a:buFont typeface="Arial" panose="020B0604020202020204" pitchFamily="34" charset="0"/>
              <a:buChar char="•"/>
            </a:pPr>
            <a:r>
              <a:rPr lang="en-US" baseline="0" dirty="0" smtClean="0"/>
              <a:t>The goals should then be communicated to the employees and the top management should ensure all the workers understand them.</a:t>
            </a:r>
            <a:endParaRPr lang="en-US" dirty="0"/>
          </a:p>
        </p:txBody>
      </p:sp>
      <p:sp>
        <p:nvSpPr>
          <p:cNvPr id="4" name="Slide Number Placeholder 3"/>
          <p:cNvSpPr>
            <a:spLocks noGrp="1"/>
          </p:cNvSpPr>
          <p:nvPr>
            <p:ph type="sldNum" sz="quarter" idx="10"/>
          </p:nvPr>
        </p:nvSpPr>
        <p:spPr/>
        <p:txBody>
          <a:bodyPr/>
          <a:lstStyle/>
          <a:p>
            <a:fld id="{369421BD-16D8-4EC0-B2D2-95E37C0658C9}" type="slidenum">
              <a:rPr lang="en-US" smtClean="0"/>
              <a:t>9</a:t>
            </a:fld>
            <a:endParaRPr lang="en-US"/>
          </a:p>
        </p:txBody>
      </p:sp>
    </p:spTree>
    <p:extLst>
      <p:ext uri="{BB962C8B-B14F-4D97-AF65-F5344CB8AC3E}">
        <p14:creationId xmlns:p14="http://schemas.microsoft.com/office/powerpoint/2010/main" val="27044547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78D8C02-7536-47C5-A678-DBE79413884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0590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spTree>
    <p:extLst>
      <p:ext uri="{BB962C8B-B14F-4D97-AF65-F5344CB8AC3E}">
        <p14:creationId xmlns:p14="http://schemas.microsoft.com/office/powerpoint/2010/main" val="2816938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2357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5E1956-6735-48B4-BA60-64146C5431F7}" type="datetimeFigureOut">
              <a:rPr lang="en-US" smtClean="0"/>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D8C02-7536-47C5-A678-DBE79413884C}" type="slidenum">
              <a:rPr lang="en-US" smtClean="0"/>
              <a:t>‹#›</a:t>
            </a:fld>
            <a:endParaRPr lang="en-US"/>
          </a:p>
        </p:txBody>
      </p:sp>
    </p:spTree>
    <p:extLst>
      <p:ext uri="{BB962C8B-B14F-4D97-AF65-F5344CB8AC3E}">
        <p14:creationId xmlns:p14="http://schemas.microsoft.com/office/powerpoint/2010/main" val="59875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95E1956-6735-48B4-BA60-64146C5431F7}" type="datetimeFigureOut">
              <a:rPr lang="en-US" smtClean="0"/>
              <a:t>10/20/2018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D8C02-7536-47C5-A678-DBE79413884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0318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95E1956-6735-48B4-BA60-64146C5431F7}" type="datetimeFigureOut">
              <a:rPr lang="en-US" smtClean="0"/>
              <a:t>10/20/2018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D8C02-7536-47C5-A678-DBE79413884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375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5E1956-6735-48B4-BA60-64146C5431F7}" type="datetimeFigureOut">
              <a:rPr lang="en-US" smtClean="0"/>
              <a:t>10/20/2018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D8C02-7536-47C5-A678-DBE79413884C}" type="slidenum">
              <a:rPr lang="en-US" smtClean="0"/>
              <a:t>‹#›</a:t>
            </a:fld>
            <a:endParaRPr lang="en-US"/>
          </a:p>
        </p:txBody>
      </p:sp>
    </p:spTree>
    <p:extLst>
      <p:ext uri="{BB962C8B-B14F-4D97-AF65-F5344CB8AC3E}">
        <p14:creationId xmlns:p14="http://schemas.microsoft.com/office/powerpoint/2010/main" val="2542398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E1956-6735-48B4-BA60-64146C5431F7}" type="datetimeFigureOut">
              <a:rPr lang="en-US" smtClean="0"/>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D8C02-7536-47C5-A678-DBE79413884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7680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E1956-6735-48B4-BA60-64146C5431F7}" type="datetimeFigureOut">
              <a:rPr lang="en-US" smtClean="0"/>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D8C02-7536-47C5-A678-DBE79413884C}" type="slidenum">
              <a:rPr lang="en-US" smtClean="0"/>
              <a:t>‹#›</a:t>
            </a:fld>
            <a:endParaRPr lang="en-US"/>
          </a:p>
        </p:txBody>
      </p:sp>
    </p:spTree>
    <p:extLst>
      <p:ext uri="{BB962C8B-B14F-4D97-AF65-F5344CB8AC3E}">
        <p14:creationId xmlns:p14="http://schemas.microsoft.com/office/powerpoint/2010/main" val="4160212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5E1956-6735-48B4-BA60-64146C5431F7}" type="datetimeFigureOut">
              <a:rPr lang="en-US" smtClean="0"/>
              <a:t>10/20/2018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D8C02-7536-47C5-A678-DBE79413884C}" type="slidenum">
              <a:rPr lang="en-US" smtClean="0"/>
              <a:t>‹#›</a:t>
            </a:fld>
            <a:endParaRPr lang="en-US"/>
          </a:p>
        </p:txBody>
      </p:sp>
    </p:spTree>
    <p:extLst>
      <p:ext uri="{BB962C8B-B14F-4D97-AF65-F5344CB8AC3E}">
        <p14:creationId xmlns:p14="http://schemas.microsoft.com/office/powerpoint/2010/main" val="4010477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0929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381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spTree>
    <p:extLst>
      <p:ext uri="{BB962C8B-B14F-4D97-AF65-F5344CB8AC3E}">
        <p14:creationId xmlns:p14="http://schemas.microsoft.com/office/powerpoint/2010/main" val="2149274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2099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7857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2675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5E1956-6735-48B4-BA60-64146C5431F7}" type="datetimeFigureOut">
              <a:rPr lang="en-US" smtClean="0"/>
              <a:t>10/20/2018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D8C02-7536-47C5-A678-DBE79413884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1988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95E1956-6735-48B4-BA60-64146C5431F7}" type="datetimeFigureOut">
              <a:rPr lang="en-US" smtClean="0"/>
              <a:t>10/20/2018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8D8C02-7536-47C5-A678-DBE79413884C}" type="slidenum">
              <a:rPr lang="en-US" smtClean="0"/>
              <a:t>‹#›</a:t>
            </a:fld>
            <a:endParaRPr lang="en-US"/>
          </a:p>
        </p:txBody>
      </p:sp>
    </p:spTree>
    <p:extLst>
      <p:ext uri="{BB962C8B-B14F-4D97-AF65-F5344CB8AC3E}">
        <p14:creationId xmlns:p14="http://schemas.microsoft.com/office/powerpoint/2010/main" val="19328122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latin typeface="Times New Roman" panose="02020603050405020304" pitchFamily="18" charset="0"/>
                <a:cs typeface="Times New Roman" panose="02020603050405020304" pitchFamily="18" charset="0"/>
              </a:rPr>
              <a:t>STRATEGIC PLANS CORRECTIVE ACTIONS</a:t>
            </a:r>
            <a:endParaRPr lang="en-US"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t>Best possible options for evaluating a strategic plan corrective actions that should be taken to ensure company operations are correctly aligned with the strategic plan</a:t>
            </a:r>
            <a:endParaRPr lang="en-US" dirty="0"/>
          </a:p>
        </p:txBody>
      </p:sp>
    </p:spTree>
    <p:extLst>
      <p:ext uri="{BB962C8B-B14F-4D97-AF65-F5344CB8AC3E}">
        <p14:creationId xmlns:p14="http://schemas.microsoft.com/office/powerpoint/2010/main" val="482070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A strategic plan refers to a document, which is used in communicating with the organization, the organizational goals and the action plan (Team, 2013). </a:t>
            </a:r>
          </a:p>
          <a:p>
            <a:r>
              <a:rPr lang="en-US" dirty="0" smtClean="0"/>
              <a:t>With the decline in print newspaper circulation and subscription at Hoosier Media Inc., there is need for an effective strategic plan corrective actions to ensure the operations of the company are in line with the strategic plan.</a:t>
            </a:r>
          </a:p>
          <a:p>
            <a:r>
              <a:rPr lang="en-US" dirty="0" smtClean="0"/>
              <a:t>That will ensure there is an increase in revenues and profits, which is important for a business.</a:t>
            </a:r>
            <a:endParaRPr lang="en-US" dirty="0"/>
          </a:p>
        </p:txBody>
      </p:sp>
    </p:spTree>
    <p:extLst>
      <p:ext uri="{BB962C8B-B14F-4D97-AF65-F5344CB8AC3E}">
        <p14:creationId xmlns:p14="http://schemas.microsoft.com/office/powerpoint/2010/main" val="1970831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Organizational Performance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 is essential for an organization to measure its performance to monitor its progress, and thus, the right things must be measured to increase accuracy. </a:t>
            </a:r>
          </a:p>
          <a:p>
            <a:r>
              <a:rPr lang="en-US" dirty="0" smtClean="0"/>
              <a:t>The process is comprised of measuring the actual performance outcomes of an organization against the set goals. </a:t>
            </a:r>
          </a:p>
          <a:p>
            <a:r>
              <a:rPr lang="en-US" dirty="0" smtClean="0"/>
              <a:t>A top-down approach is therefore the best way of performing this process (Team, 2013). </a:t>
            </a:r>
          </a:p>
          <a:p>
            <a:r>
              <a:rPr lang="en-US" dirty="0" smtClean="0"/>
              <a:t>An organization’s strategic plans provide the performance targets and goals. When measuring the organization’s goals, the results should match or exceed the goals to show the objectives are being achieved.</a:t>
            </a:r>
            <a:endParaRPr lang="en-US" dirty="0"/>
          </a:p>
        </p:txBody>
      </p:sp>
    </p:spTree>
    <p:extLst>
      <p:ext uri="{BB962C8B-B14F-4D97-AF65-F5344CB8AC3E}">
        <p14:creationId xmlns:p14="http://schemas.microsoft.com/office/powerpoint/2010/main" val="725189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Examining Progress made towards the set Objectives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company can examine the progress being made towards the stated objectives by looking at a number of factors;</a:t>
            </a:r>
          </a:p>
          <a:p>
            <a:pPr marL="457200" indent="-457200">
              <a:buFont typeface="+mj-lt"/>
              <a:buAutoNum type="arabicPeriod"/>
            </a:pPr>
            <a:r>
              <a:rPr lang="en-US" dirty="0" smtClean="0"/>
              <a:t>An increase in market shares and value will show the company is making positive progress towards the objectives.</a:t>
            </a:r>
          </a:p>
          <a:p>
            <a:pPr marL="457200" indent="-457200">
              <a:buFont typeface="+mj-lt"/>
              <a:buAutoNum type="arabicPeriod"/>
            </a:pPr>
            <a:r>
              <a:rPr lang="en-US" dirty="0" smtClean="0"/>
              <a:t>An increase in revenues and a reduction in operation costs is also a sign that progress is being made in the right direction.</a:t>
            </a:r>
          </a:p>
          <a:p>
            <a:pPr marL="457200" indent="-457200">
              <a:buFont typeface="+mj-lt"/>
              <a:buAutoNum type="arabicPeriod"/>
            </a:pPr>
            <a:r>
              <a:rPr lang="en-US" dirty="0" smtClean="0"/>
              <a:t>Increase in the number of satisfied customers is also essential. When customers are satisfied, the will remain loyal and the revenues will not reduce. </a:t>
            </a:r>
          </a:p>
          <a:p>
            <a:pPr marL="457200" indent="-457200">
              <a:buFont typeface="+mj-lt"/>
              <a:buAutoNum type="arabicPeriod"/>
            </a:pPr>
            <a:r>
              <a:rPr lang="en-US" dirty="0" smtClean="0"/>
              <a:t>Employees satisfaction is also important as they are the ones who ensure production of quality products takes place. When employees are satisfied, output will be good and the company will benefit from more sales.</a:t>
            </a:r>
            <a:endParaRPr lang="en-US" dirty="0"/>
          </a:p>
        </p:txBody>
      </p:sp>
    </p:spTree>
    <p:extLst>
      <p:ext uri="{BB962C8B-B14F-4D97-AF65-F5344CB8AC3E}">
        <p14:creationId xmlns:p14="http://schemas.microsoft.com/office/powerpoint/2010/main" val="1232301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Criteria for determining whether company objectives are measurable and verifiable</a:t>
            </a:r>
            <a:endParaRPr lang="en-US" dirty="0"/>
          </a:p>
        </p:txBody>
      </p:sp>
      <p:sp>
        <p:nvSpPr>
          <p:cNvPr id="3" name="Content Placeholder 2"/>
          <p:cNvSpPr>
            <a:spLocks noGrp="1"/>
          </p:cNvSpPr>
          <p:nvPr>
            <p:ph idx="1"/>
          </p:nvPr>
        </p:nvSpPr>
        <p:spPr/>
        <p:txBody>
          <a:bodyPr/>
          <a:lstStyle/>
          <a:p>
            <a:r>
              <a:rPr lang="en-US" dirty="0" smtClean="0"/>
              <a:t>A measurable objective is a goal, which can be quantitatively described. When a company comes up with its objectives, they should quantify them. For example, they can state that they want to make 1 billion sales in a month.</a:t>
            </a:r>
          </a:p>
          <a:p>
            <a:r>
              <a:rPr lang="en-US" dirty="0" smtClean="0"/>
              <a:t>Therefore, measurable objectives are statistically tabulated and are expressed in specific numerical terms. Hence, can help a company track its performance. </a:t>
            </a:r>
          </a:p>
          <a:p>
            <a:r>
              <a:rPr lang="en-US" dirty="0" smtClean="0"/>
              <a:t>When an objective is measurable, a company can track the progress made. Thus, this objective is verifiable. </a:t>
            </a:r>
            <a:endParaRPr lang="en-US" dirty="0"/>
          </a:p>
        </p:txBody>
      </p:sp>
    </p:spTree>
    <p:extLst>
      <p:ext uri="{BB962C8B-B14F-4D97-AF65-F5344CB8AC3E}">
        <p14:creationId xmlns:p14="http://schemas.microsoft.com/office/powerpoint/2010/main" val="3695385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Changes that should be made to reposition Hoosier for the future</a:t>
            </a:r>
            <a:endParaRPr lang="en-US" dirty="0"/>
          </a:p>
        </p:txBody>
      </p:sp>
      <p:sp>
        <p:nvSpPr>
          <p:cNvPr id="3" name="Content Placeholder 2"/>
          <p:cNvSpPr>
            <a:spLocks noGrp="1"/>
          </p:cNvSpPr>
          <p:nvPr>
            <p:ph idx="1"/>
          </p:nvPr>
        </p:nvSpPr>
        <p:spPr/>
        <p:txBody>
          <a:bodyPr/>
          <a:lstStyle/>
          <a:p>
            <a:r>
              <a:rPr lang="en-US" dirty="0" smtClean="0"/>
              <a:t>From the conducted analysis, Hoosier media Inc. needs to venture into the online market.</a:t>
            </a:r>
          </a:p>
          <a:p>
            <a:r>
              <a:rPr lang="en-US" dirty="0" smtClean="0"/>
              <a:t>Innovations in technology has made online business the way to go for businesses if they want to succeed and remain in business. Hoosier media Inc. is no different and needs to venture into the online market.</a:t>
            </a:r>
          </a:p>
          <a:p>
            <a:r>
              <a:rPr lang="en-US" dirty="0" smtClean="0"/>
              <a:t>Hoosier media Inc. should therefore change its strategic plan to align with its goals, which should be focused on online sales. </a:t>
            </a:r>
            <a:endParaRPr lang="en-US" dirty="0"/>
          </a:p>
        </p:txBody>
      </p:sp>
    </p:spTree>
    <p:extLst>
      <p:ext uri="{BB962C8B-B14F-4D97-AF65-F5344CB8AC3E}">
        <p14:creationId xmlns:p14="http://schemas.microsoft.com/office/powerpoint/2010/main" val="2792010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the best possible options for evaluating a strategic plan corrective action</a:t>
            </a:r>
            <a:endParaRPr lang="en-US" dirty="0"/>
          </a:p>
        </p:txBody>
      </p:sp>
      <p:sp>
        <p:nvSpPr>
          <p:cNvPr id="3" name="Content Placeholder 2"/>
          <p:cNvSpPr>
            <a:spLocks noGrp="1"/>
          </p:cNvSpPr>
          <p:nvPr>
            <p:ph idx="1"/>
          </p:nvPr>
        </p:nvSpPr>
        <p:spPr/>
        <p:txBody>
          <a:bodyPr>
            <a:normAutofit fontScale="92500"/>
          </a:bodyPr>
          <a:lstStyle/>
          <a:p>
            <a:r>
              <a:rPr lang="en-US" dirty="0" smtClean="0"/>
              <a:t>To determine the best possible options for evaluating a strategic plan corrective action, an internal and external analysis of the firm is vital.</a:t>
            </a:r>
          </a:p>
          <a:p>
            <a:r>
              <a:rPr lang="en-US" dirty="0" smtClean="0"/>
              <a:t>Internal analysis of the company can be done using SWOT analysis while external analysis can be done using PESTLE analysis. </a:t>
            </a:r>
          </a:p>
          <a:p>
            <a:r>
              <a:rPr lang="en-US" dirty="0" smtClean="0"/>
              <a:t>SWOT analysis will help the company understand its strengths, weaknesses, opportunities and threats for the business. </a:t>
            </a:r>
          </a:p>
          <a:p>
            <a:r>
              <a:rPr lang="en-US" dirty="0" smtClean="0"/>
              <a:t>Pestle analysis on the other hand will help in analyzing the business externally. Herein, economic, legal and environmental factors will be considered.</a:t>
            </a:r>
            <a:endParaRPr lang="en-US" dirty="0"/>
          </a:p>
        </p:txBody>
      </p:sp>
    </p:spTree>
    <p:extLst>
      <p:ext uri="{BB962C8B-B14F-4D97-AF65-F5344CB8AC3E}">
        <p14:creationId xmlns:p14="http://schemas.microsoft.com/office/powerpoint/2010/main" val="2592961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Plan</a:t>
            </a:r>
            <a:endParaRPr lang="en-US" dirty="0"/>
          </a:p>
        </p:txBody>
      </p:sp>
      <p:sp>
        <p:nvSpPr>
          <p:cNvPr id="3" name="Content Placeholder 2"/>
          <p:cNvSpPr>
            <a:spLocks noGrp="1"/>
          </p:cNvSpPr>
          <p:nvPr>
            <p:ph idx="1"/>
          </p:nvPr>
        </p:nvSpPr>
        <p:spPr/>
        <p:txBody>
          <a:bodyPr>
            <a:normAutofit lnSpcReduction="10000"/>
          </a:bodyPr>
          <a:lstStyle/>
          <a:p>
            <a:r>
              <a:rPr lang="en-US" dirty="0" smtClean="0"/>
              <a:t>Having objectives is important but for them to be achieved, there needs to be a strategic plan or a road map towards achieving the goals</a:t>
            </a:r>
            <a:r>
              <a:rPr lang="en-US" dirty="0"/>
              <a:t> (Hill &amp; Westbrook, 2017</a:t>
            </a:r>
            <a:r>
              <a:rPr lang="en-US" dirty="0" smtClean="0"/>
              <a:t>).</a:t>
            </a:r>
          </a:p>
          <a:p>
            <a:r>
              <a:rPr lang="en-US" dirty="0" smtClean="0"/>
              <a:t>Hoosier media Inc. should ensure its employees clearly understand the objectives of the company.</a:t>
            </a:r>
          </a:p>
          <a:p>
            <a:r>
              <a:rPr lang="en-US" dirty="0" smtClean="0"/>
              <a:t>The action plan should then be communicated to them and all the employees must follow the plan through working as a team. </a:t>
            </a:r>
          </a:p>
          <a:p>
            <a:r>
              <a:rPr lang="en-US" dirty="0" smtClean="0"/>
              <a:t>That way, achieving the goals will be a step closer.</a:t>
            </a:r>
            <a:endParaRPr lang="en-US" dirty="0"/>
          </a:p>
        </p:txBody>
      </p:sp>
    </p:spTree>
    <p:extLst>
      <p:ext uri="{BB962C8B-B14F-4D97-AF65-F5344CB8AC3E}">
        <p14:creationId xmlns:p14="http://schemas.microsoft.com/office/powerpoint/2010/main" val="699124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Hoosier media Inc. can increase its revenues and profits by adapting to change and embracing technology.</a:t>
            </a:r>
          </a:p>
          <a:p>
            <a:r>
              <a:rPr lang="en-US" dirty="0" smtClean="0"/>
              <a:t>Online sales will generate enough revenues that could even surpass the revenues made from print newspaper sales. </a:t>
            </a:r>
          </a:p>
          <a:p>
            <a:r>
              <a:rPr lang="en-US" dirty="0" smtClean="0"/>
              <a:t>The company should therefore have strategic plans that align with its operations.</a:t>
            </a:r>
          </a:p>
          <a:p>
            <a:r>
              <a:rPr lang="en-US" dirty="0" smtClean="0"/>
              <a:t>The plans must be specific, measurable, achievable, rewarding and time conscience. </a:t>
            </a:r>
            <a:endParaRPr lang="en-US" dirty="0"/>
          </a:p>
        </p:txBody>
      </p:sp>
    </p:spTree>
    <p:extLst>
      <p:ext uri="{BB962C8B-B14F-4D97-AF65-F5344CB8AC3E}">
        <p14:creationId xmlns:p14="http://schemas.microsoft.com/office/powerpoint/2010/main" val="3478631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Hill, T., &amp; Westbrook, R. (2017). SWOT analysis: it's time for a product recall. </a:t>
            </a:r>
            <a:r>
              <a:rPr lang="en-US" i="1" dirty="0"/>
              <a:t>Long range planning</a:t>
            </a:r>
            <a:r>
              <a:rPr lang="en-US" dirty="0"/>
              <a:t>, </a:t>
            </a:r>
            <a:r>
              <a:rPr lang="en-US" i="1" dirty="0"/>
              <a:t>30</a:t>
            </a:r>
            <a:r>
              <a:rPr lang="en-US" dirty="0"/>
              <a:t>(1), 46-52.</a:t>
            </a:r>
          </a:p>
          <a:p>
            <a:r>
              <a:rPr lang="en-US" dirty="0"/>
              <a:t>Team, F. M. E. (2013). PESTLE Analysis. Strategy Skills. </a:t>
            </a:r>
            <a:r>
              <a:rPr lang="en-US" i="1" dirty="0"/>
              <a:t>Free management </a:t>
            </a:r>
            <a:r>
              <a:rPr lang="en-US" i="1" dirty="0" err="1"/>
              <a:t>ebooks</a:t>
            </a:r>
            <a:r>
              <a:rPr lang="en-US" dirty="0"/>
              <a:t>, 15.</a:t>
            </a:r>
          </a:p>
          <a:p>
            <a:endParaRPr lang="en-US" dirty="0"/>
          </a:p>
        </p:txBody>
      </p:sp>
    </p:spTree>
    <p:extLst>
      <p:ext uri="{BB962C8B-B14F-4D97-AF65-F5344CB8AC3E}">
        <p14:creationId xmlns:p14="http://schemas.microsoft.com/office/powerpoint/2010/main" val="21943739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130</TotalTime>
  <Words>1356</Words>
  <Application>Microsoft Office PowerPoint</Application>
  <PresentationFormat>Widescreen</PresentationFormat>
  <Paragraphs>71</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Garamond</vt:lpstr>
      <vt:lpstr>Times New Roman</vt:lpstr>
      <vt:lpstr>Organic</vt:lpstr>
      <vt:lpstr>STRATEGIC PLANS CORRECTIVE ACTIONS</vt:lpstr>
      <vt:lpstr>Introduction</vt:lpstr>
      <vt:lpstr>Measuring Organizational Performance</vt:lpstr>
      <vt:lpstr>Examining Progress made towards the set Objectives</vt:lpstr>
      <vt:lpstr>Criteria for determining whether company objectives are measurable and verifiable</vt:lpstr>
      <vt:lpstr>Changes that should be made to reposition Hoosier for the future</vt:lpstr>
      <vt:lpstr>Determining the best possible options for evaluating a strategic plan corrective action</vt:lpstr>
      <vt:lpstr>Action Plan</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14</cp:revision>
  <dcterms:created xsi:type="dcterms:W3CDTF">2018-10-20T04:34:58Z</dcterms:created>
  <dcterms:modified xsi:type="dcterms:W3CDTF">2018-10-20T06:59:43Z</dcterms:modified>
</cp:coreProperties>
</file>